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Relationship Id="rId6" Type="http://schemas.openxmlformats.org/officeDocument/2006/relationships/image" Target="../media/image4.png"/><Relationship Id="rId7" Type="http://schemas.openxmlformats.org/officeDocument/2006/relationships/image" Target="../media/image11.tif"/><Relationship Id="rId8" Type="http://schemas.openxmlformats.org/officeDocument/2006/relationships/image" Target="../media/image12.tif"/><Relationship Id="rId9" Type="http://schemas.openxmlformats.org/officeDocument/2006/relationships/image" Target="../media/image13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rduino.cc" TargetMode="External"/><Relationship Id="rId3" Type="http://schemas.openxmlformats.org/officeDocument/2006/relationships/hyperlink" Target="http://raspberrypi.org" TargetMode="External"/><Relationship Id="rId4" Type="http://schemas.openxmlformats.org/officeDocument/2006/relationships/hyperlink" Target="http://mbientlab.com" TargetMode="External"/><Relationship Id="rId5" Type="http://schemas.openxmlformats.org/officeDocument/2006/relationships/hyperlink" Target="http://adafruit.com" TargetMode="External"/><Relationship Id="rId6" Type="http://schemas.openxmlformats.org/officeDocument/2006/relationships/hyperlink" Target="http://sparkfun.com" TargetMode="External"/><Relationship Id="rId7" Type="http://schemas.openxmlformats.org/officeDocument/2006/relationships/hyperlink" Target="http://instructables.com" TargetMode="External"/><Relationship Id="rId8" Type="http://schemas.openxmlformats.org/officeDocument/2006/relationships/hyperlink" Target="http://semageek.com" TargetMode="External"/><Relationship Id="rId9" Type="http://schemas.openxmlformats.org/officeDocument/2006/relationships/hyperlink" Target="http://lextronic.fr" TargetMode="External"/><Relationship Id="rId10" Type="http://schemas.openxmlformats.org/officeDocument/2006/relationships/hyperlink" Target="http://aliexpress.com" TargetMode="External"/><Relationship Id="rId11" Type="http://schemas.openxmlformats.org/officeDocument/2006/relationships/hyperlink" Target="http://letmeknow.fr/blog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14095">
              <a:defRPr sz="1800"/>
            </a:pPr>
            <a:r>
              <a:rPr sz="7040"/>
              <a:t>Introduction aux wearables </a:t>
            </a:r>
            <a:endParaRPr sz="7040"/>
          </a:p>
          <a:p>
            <a:pPr lvl="0" defTabSz="514095">
              <a:defRPr sz="1800"/>
            </a:pPr>
            <a:r>
              <a:rPr sz="7040"/>
              <a:t>&amp; micro-controleurs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iBeacon, Raspberry Pi, Arduino…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Arduino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UNO, Educato, Leonardo, YUN, Mega, Micro,</a:t>
            </a:r>
            <a:endParaRPr sz="3200"/>
          </a:p>
          <a:p>
            <a:pPr lvl="0">
              <a:defRPr sz="1800"/>
            </a:pPr>
            <a:r>
              <a:rPr sz="3200"/>
              <a:t>Robot, Esplora, DUE, LilyPad, Mini</a:t>
            </a:r>
          </a:p>
        </p:txBody>
      </p:sp>
      <p:pic>
        <p:nvPicPr>
          <p:cNvPr id="8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4800" y="336550"/>
            <a:ext cx="9066983" cy="6330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Arduino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Plateforme électronique</a:t>
            </a:r>
            <a:endParaRPr sz="3600"/>
          </a:p>
          <a:p>
            <a:pPr lvl="0">
              <a:defRPr sz="1800"/>
            </a:pPr>
            <a:r>
              <a:rPr sz="3600"/>
              <a:t>Intégrer des capteurs/inputs: lumière, temperature, vibrateur, GPS, touch sensor, boutons, écran LCD</a:t>
            </a:r>
            <a:endParaRPr sz="3600"/>
          </a:p>
          <a:p>
            <a:pPr lvl="0">
              <a:defRPr sz="1800"/>
            </a:pPr>
            <a:r>
              <a:rPr sz="3600"/>
              <a:t>Controller des lumières, moteurs, audio</a:t>
            </a:r>
            <a:endParaRPr sz="3600"/>
          </a:p>
          <a:p>
            <a:pPr lvl="0">
              <a:defRPr sz="1800"/>
            </a:pPr>
            <a:r>
              <a:rPr sz="3600"/>
              <a:t>Programmation avec le langage Arduino</a:t>
            </a:r>
            <a:endParaRPr sz="3600"/>
          </a:p>
          <a:p>
            <a:pPr lvl="0">
              <a:defRPr sz="1800"/>
            </a:pPr>
            <a:r>
              <a:rPr sz="3600"/>
              <a:t>Open source, extensible, cross-platform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9300" y="2444750"/>
            <a:ext cx="4965700" cy="3233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797" y="2838450"/>
            <a:ext cx="2133601" cy="2095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7900" y="-31750"/>
            <a:ext cx="3098800" cy="262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1350" y="359072"/>
            <a:ext cx="3289300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55000" y="4919588"/>
            <a:ext cx="4835079" cy="4835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377950" y="4949527"/>
            <a:ext cx="6057900" cy="515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pasted-image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032750" y="0"/>
            <a:ext cx="4965700" cy="342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pasted-image.ti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673600" y="5607050"/>
            <a:ext cx="3581400" cy="227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La loi d’Ohm</a:t>
            </a:r>
          </a:p>
        </p:txBody>
      </p:sp>
      <p:sp>
        <p:nvSpPr>
          <p:cNvPr id="96" name="Shape 96"/>
          <p:cNvSpPr/>
          <p:nvPr>
            <p:ph type="body" idx="1"/>
          </p:nvPr>
        </p:nvSpPr>
        <p:spPr>
          <a:xfrm>
            <a:off x="952500" y="3861246"/>
            <a:ext cx="11099800" cy="5028754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3600"/>
              <a:t>Met en relation 3 éléments:</a:t>
            </a:r>
            <a:endParaRPr sz="3600"/>
          </a:p>
          <a:p>
            <a:pPr lvl="0">
              <a:defRPr sz="1800"/>
            </a:pPr>
            <a:r>
              <a:rPr sz="3600"/>
              <a:t>U: Tension aux bornes d’une résistance </a:t>
            </a:r>
            <a:endParaRPr sz="3600"/>
          </a:p>
          <a:p>
            <a:pPr lvl="0">
              <a:defRPr sz="1800"/>
            </a:pPr>
            <a:r>
              <a:rPr sz="3600"/>
              <a:t>R : Valeur de la résistance</a:t>
            </a:r>
            <a:endParaRPr sz="3600"/>
          </a:p>
          <a:p>
            <a:pPr lvl="0">
              <a:defRPr sz="1800"/>
            </a:pPr>
            <a:r>
              <a:rPr sz="3600"/>
              <a:t>I : courant qui traverse la résistance</a:t>
            </a:r>
          </a:p>
        </p:txBody>
      </p:sp>
      <p:sp>
        <p:nvSpPr>
          <p:cNvPr id="97" name="Shape 97"/>
          <p:cNvSpPr/>
          <p:nvPr/>
        </p:nvSpPr>
        <p:spPr>
          <a:xfrm>
            <a:off x="4592243" y="2292349"/>
            <a:ext cx="204231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U = R x I</a:t>
            </a:r>
            <a:endParaRPr sz="3600"/>
          </a:p>
          <a:p>
            <a:pPr lvl="0">
              <a:defRPr sz="1800"/>
            </a:pPr>
            <a:r>
              <a:rPr sz="3000">
                <a:solidFill>
                  <a:srgbClr val="924607"/>
                </a:solidFill>
              </a:rPr>
              <a:t>V     Ω    A</a:t>
            </a:r>
          </a:p>
        </p:txBody>
      </p:sp>
      <p:pic>
        <p:nvPicPr>
          <p:cNvPr id="98" name="resistance-u-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70689" y="2262435"/>
            <a:ext cx="1841501" cy="128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body" idx="1"/>
          </p:nvPr>
        </p:nvSpPr>
        <p:spPr>
          <a:xfrm>
            <a:off x="3132559" y="3962846"/>
            <a:ext cx="6739682" cy="5028754"/>
          </a:xfrm>
          <a:prstGeom prst="rect">
            <a:avLst/>
          </a:prstGeom>
        </p:spPr>
        <p:txBody>
          <a:bodyPr/>
          <a:lstStyle/>
          <a:p>
            <a:pPr lvl="0" marL="0" indent="0" defTabSz="408940">
              <a:spcBef>
                <a:spcPts val="2900"/>
              </a:spcBef>
              <a:buSzTx/>
              <a:buNone/>
              <a:defRPr sz="1800"/>
            </a:pPr>
            <a:endParaRPr sz="2520"/>
          </a:p>
          <a:p>
            <a:pPr lvl="0" marL="311150" indent="-311150" defTabSz="408940">
              <a:spcBef>
                <a:spcPts val="2900"/>
              </a:spcBef>
              <a:defRPr sz="1800"/>
            </a:pPr>
            <a:r>
              <a:rPr b="1" sz="2520">
                <a:latin typeface="Helvetica"/>
                <a:ea typeface="Helvetica"/>
                <a:cs typeface="Helvetica"/>
                <a:sym typeface="Helvetica"/>
              </a:rPr>
              <a:t>U</a:t>
            </a:r>
            <a:r>
              <a:rPr sz="2520"/>
              <a:t>: Tension aux bornes d’une résistance</a:t>
            </a:r>
            <a:endParaRPr sz="2520"/>
          </a:p>
          <a:p>
            <a:pPr lvl="2" marL="933450" indent="-311150" defTabSz="408940">
              <a:spcBef>
                <a:spcPts val="2900"/>
              </a:spcBef>
              <a:defRPr sz="1800"/>
            </a:pPr>
            <a:r>
              <a:rPr b="1" sz="2520">
                <a:solidFill>
                  <a:srgbClr val="570706"/>
                </a:solidFill>
                <a:latin typeface="Helvetica"/>
                <a:ea typeface="Helvetica"/>
                <a:cs typeface="Helvetica"/>
                <a:sym typeface="Helvetica"/>
              </a:rPr>
              <a:t>Pression au bout du tuyau </a:t>
            </a:r>
            <a:endParaRPr b="1" sz="2520">
              <a:solidFill>
                <a:srgbClr val="570706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11150" indent="-311150" defTabSz="408940">
              <a:spcBef>
                <a:spcPts val="2900"/>
              </a:spcBef>
              <a:defRPr sz="1800"/>
            </a:pPr>
            <a:r>
              <a:rPr b="1" sz="2520">
                <a:latin typeface="Helvetica"/>
                <a:ea typeface="Helvetica"/>
                <a:cs typeface="Helvetica"/>
                <a:sym typeface="Helvetica"/>
              </a:rPr>
              <a:t>R</a:t>
            </a:r>
            <a:r>
              <a:rPr sz="2520"/>
              <a:t> : Valeur de la résistance</a:t>
            </a:r>
            <a:endParaRPr sz="2520"/>
          </a:p>
          <a:p>
            <a:pPr lvl="2" marL="933450" indent="-311150" defTabSz="408940">
              <a:spcBef>
                <a:spcPts val="2900"/>
              </a:spcBef>
              <a:defRPr sz="1800"/>
            </a:pPr>
            <a:r>
              <a:rPr b="1" sz="2520">
                <a:solidFill>
                  <a:srgbClr val="570706"/>
                </a:solidFill>
                <a:latin typeface="Helvetica"/>
                <a:ea typeface="Helvetica"/>
                <a:cs typeface="Helvetica"/>
                <a:sym typeface="Helvetica"/>
              </a:rPr>
              <a:t>Quantité d’eau dans le tuyau</a:t>
            </a:r>
            <a:endParaRPr b="1" sz="2520">
              <a:solidFill>
                <a:srgbClr val="570706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11150" indent="-311150" defTabSz="408940">
              <a:spcBef>
                <a:spcPts val="2900"/>
              </a:spcBef>
              <a:defRPr sz="1800"/>
            </a:pPr>
            <a:r>
              <a:rPr b="1" sz="2520"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sz="2520"/>
              <a:t> : courant qui traverse la résistance</a:t>
            </a:r>
            <a:endParaRPr sz="2520"/>
          </a:p>
          <a:p>
            <a:pPr lvl="2" marL="933450" indent="-311150" defTabSz="408940">
              <a:spcBef>
                <a:spcPts val="2900"/>
              </a:spcBef>
              <a:defRPr sz="1800"/>
            </a:pPr>
            <a:r>
              <a:rPr b="1" sz="2520">
                <a:solidFill>
                  <a:srgbClr val="570706"/>
                </a:solidFill>
                <a:latin typeface="Helvetica"/>
                <a:ea typeface="Helvetica"/>
                <a:cs typeface="Helvetica"/>
                <a:sym typeface="Helvetica"/>
              </a:rPr>
              <a:t>Flux d’eau à travers le tuyau</a:t>
            </a:r>
          </a:p>
        </p:txBody>
      </p:sp>
      <p:pic>
        <p:nvPicPr>
          <p:cNvPr id="101" name="resistance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7578" y="1042590"/>
            <a:ext cx="3352801" cy="274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amperage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9728" y="452040"/>
            <a:ext cx="3505201" cy="392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voltage.jpe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3478" y="458390"/>
            <a:ext cx="2286001" cy="360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6341" y="94119"/>
            <a:ext cx="7065121" cy="9209762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title"/>
          </p:nvPr>
        </p:nvSpPr>
        <p:spPr>
          <a:xfrm>
            <a:off x="952500" y="444500"/>
            <a:ext cx="11099800" cy="3611017"/>
          </a:xfrm>
          <a:prstGeom prst="rect">
            <a:avLst/>
          </a:prstGeom>
        </p:spPr>
        <p:txBody>
          <a:bodyPr/>
          <a:lstStyle/>
          <a:p>
            <a:pPr lvl="0" algn="l" defTabSz="560831">
              <a:defRPr sz="1800"/>
            </a:pPr>
            <a:r>
              <a:rPr sz="7679"/>
              <a:t>Le </a:t>
            </a:r>
            <a:endParaRPr sz="7679"/>
          </a:p>
          <a:p>
            <a:pPr lvl="0" algn="l" defTabSz="560831">
              <a:defRPr sz="1800"/>
            </a:pPr>
            <a:r>
              <a:rPr sz="7679"/>
              <a:t>langage </a:t>
            </a:r>
            <a:endParaRPr sz="7679"/>
          </a:p>
          <a:p>
            <a:pPr lvl="0" algn="l" defTabSz="560831">
              <a:defRPr sz="1800"/>
            </a:pPr>
            <a:r>
              <a:rPr sz="7679"/>
              <a:t>Arduino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Hello World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>
                <a:solidFill>
                  <a:srgbClr val="570706"/>
                </a:solidFill>
              </a:rPr>
              <a:t>setup()</a:t>
            </a:r>
            <a:r>
              <a:rPr sz="3600"/>
              <a:t> —&gt; appelé 1 fois au debut du sketch</a:t>
            </a:r>
            <a:endParaRPr sz="3600"/>
          </a:p>
          <a:p>
            <a:pPr lvl="0">
              <a:defRPr sz="1800"/>
            </a:pPr>
            <a:r>
              <a:rPr sz="3600">
                <a:solidFill>
                  <a:srgbClr val="570706"/>
                </a:solidFill>
              </a:rPr>
              <a:t>loop()</a:t>
            </a:r>
            <a:r>
              <a:rPr sz="3600"/>
              <a:t> —&gt; </a:t>
            </a:r>
            <a:endParaRPr sz="3600"/>
          </a:p>
          <a:p>
            <a:pPr lvl="0">
              <a:defRPr sz="1800"/>
            </a:pPr>
            <a:r>
              <a:rPr sz="3600">
                <a:solidFill>
                  <a:srgbClr val="570706"/>
                </a:solidFill>
              </a:rPr>
              <a:t>pinMode()</a:t>
            </a:r>
            <a:r>
              <a:rPr sz="3600"/>
              <a:t> —&gt; configure un pin comme INPUT / OUTPUT</a:t>
            </a:r>
            <a:endParaRPr sz="3600"/>
          </a:p>
          <a:p>
            <a:pPr lvl="0">
              <a:defRPr sz="1800"/>
            </a:pPr>
            <a:r>
              <a:rPr sz="3600">
                <a:solidFill>
                  <a:srgbClr val="570706"/>
                </a:solidFill>
              </a:rPr>
              <a:t>digitalWrite(13, HIGH);</a:t>
            </a:r>
            <a:r>
              <a:rPr sz="3600"/>
              <a:t> —&gt; écrit sur un pin (LED)</a:t>
            </a:r>
            <a:endParaRPr sz="3600"/>
          </a:p>
          <a:p>
            <a:pPr lvl="0">
              <a:defRPr sz="1800"/>
            </a:pPr>
            <a:r>
              <a:rPr sz="3600">
                <a:solidFill>
                  <a:srgbClr val="570706"/>
                </a:solidFill>
              </a:rPr>
              <a:t>delay(1000);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xfrm>
            <a:off x="952500" y="635000"/>
            <a:ext cx="4056163" cy="398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6000"/>
              <a:t>Spark.io</a:t>
            </a:r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xfrm>
            <a:off x="952500" y="4762500"/>
            <a:ext cx="4056162" cy="4102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Photon (Wifi)</a:t>
            </a:r>
            <a:endParaRPr sz="3200"/>
          </a:p>
          <a:p>
            <a:pPr lvl="0">
              <a:defRPr sz="1800"/>
            </a:pPr>
            <a:r>
              <a:rPr sz="3200"/>
              <a:t>Electron (Cellulaire)</a:t>
            </a:r>
            <a:endParaRPr sz="3200"/>
          </a:p>
          <a:p>
            <a:pPr lvl="0">
              <a:defRPr sz="1800"/>
            </a:pPr>
            <a:r>
              <a:rPr sz="3200"/>
              <a:t>Core (Wifi)</a:t>
            </a:r>
          </a:p>
        </p:txBody>
      </p:sp>
      <p:pic>
        <p:nvPicPr>
          <p:cNvPr id="11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088" y="292100"/>
            <a:ext cx="8016788" cy="916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Intel Edison</a:t>
            </a:r>
          </a:p>
        </p:txBody>
      </p:sp>
      <p:sp>
        <p:nvSpPr>
          <p:cNvPr id="116" name="Shape 1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800"/>
          </a:p>
          <a:p>
            <a:pPr lvl="0">
              <a:defRPr sz="1800"/>
            </a:pPr>
            <a:r>
              <a:rPr sz="2800"/>
              <a:t>Plateforme de prototypage</a:t>
            </a:r>
            <a:endParaRPr sz="2800"/>
          </a:p>
          <a:p>
            <a:pPr lvl="0">
              <a:defRPr sz="1800"/>
            </a:pPr>
            <a:r>
              <a:rPr sz="2800"/>
              <a:t>Processeur double coeur </a:t>
            </a:r>
            <a:endParaRPr sz="2800"/>
          </a:p>
          <a:p>
            <a:pPr lvl="0">
              <a:defRPr sz="1800"/>
            </a:pPr>
            <a:r>
              <a:rPr sz="2800"/>
              <a:t>Wi-Fi, Bluetooth, LE</a:t>
            </a:r>
            <a:endParaRPr sz="2800"/>
          </a:p>
          <a:p>
            <a:pPr lvl="0">
              <a:defRPr sz="1800"/>
            </a:pPr>
            <a:r>
              <a:rPr sz="2800"/>
              <a:t>40 interface GPIO</a:t>
            </a:r>
            <a:endParaRPr sz="2800"/>
          </a:p>
          <a:p>
            <a:pPr lvl="0">
              <a:defRPr sz="1800"/>
            </a:pPr>
            <a:r>
              <a:rPr sz="2800"/>
              <a:t>C, C++, Python, Node, js</a:t>
            </a:r>
            <a:endParaRPr sz="2800"/>
          </a:p>
          <a:p>
            <a:pPr lvl="0">
              <a:defRPr sz="1800"/>
            </a:pPr>
            <a:r>
              <a:rPr sz="2800"/>
              <a:t>Compatible Arduino</a:t>
            </a:r>
          </a:p>
        </p:txBody>
      </p:sp>
      <p:pic>
        <p:nvPicPr>
          <p:cNvPr id="117" name="inteledison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6994" y="3683000"/>
            <a:ext cx="7315201" cy="411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Resources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u="sng">
                <a:hlinkClick r:id="rId2" invalidUrl="" action="" tgtFrame="" tooltip="" history="1" highlightClick="0" endSnd="0"/>
              </a:rPr>
              <a:t>arduino.cc</a:t>
            </a:r>
            <a:r>
              <a:rPr sz="3600"/>
              <a:t>, </a:t>
            </a:r>
            <a:r>
              <a:rPr sz="3600" u="sng">
                <a:hlinkClick r:id="rId3" invalidUrl="" action="" tgtFrame="" tooltip="" history="1" highlightClick="0" endSnd="0"/>
              </a:rPr>
              <a:t>raspberrypi.org</a:t>
            </a:r>
            <a:endParaRPr sz="3600"/>
          </a:p>
          <a:p>
            <a:pPr lvl="0">
              <a:defRPr sz="1800"/>
            </a:pPr>
            <a:r>
              <a:rPr sz="3600" u="sng">
                <a:hlinkClick r:id="rId4" invalidUrl="" action="" tgtFrame="" tooltip="" history="1" highlightClick="0" endSnd="0"/>
              </a:rPr>
              <a:t>mbientlab.com</a:t>
            </a:r>
            <a:r>
              <a:rPr sz="3600"/>
              <a:t>, </a:t>
            </a:r>
            <a:r>
              <a:rPr sz="3600" u="sng"/>
              <a:t>spark.io</a:t>
            </a:r>
            <a:endParaRPr sz="3600"/>
          </a:p>
          <a:p>
            <a:pPr lvl="0">
              <a:defRPr sz="1800"/>
            </a:pPr>
            <a:r>
              <a:rPr sz="3600" u="sng">
                <a:hlinkClick r:id="rId5" invalidUrl="" action="" tgtFrame="" tooltip="" history="1" highlightClick="0" endSnd="0"/>
              </a:rPr>
              <a:t>adafruit.com</a:t>
            </a:r>
            <a:r>
              <a:rPr sz="3600"/>
              <a:t>, </a:t>
            </a:r>
            <a:r>
              <a:rPr sz="3600" u="sng">
                <a:hlinkClick r:id="rId6" invalidUrl="" action="" tgtFrame="" tooltip="" history="1" highlightClick="0" endSnd="0"/>
              </a:rPr>
              <a:t>sparkfun.com</a:t>
            </a:r>
            <a:r>
              <a:rPr sz="3600"/>
              <a:t>, </a:t>
            </a:r>
            <a:r>
              <a:rPr sz="3600" u="sng">
                <a:hlinkClick r:id="rId7" invalidUrl="" action="" tgtFrame="" tooltip="" history="1" highlightClick="0" endSnd="0"/>
              </a:rPr>
              <a:t>instructables.com</a:t>
            </a:r>
            <a:endParaRPr sz="3600"/>
          </a:p>
          <a:p>
            <a:pPr lvl="0">
              <a:defRPr sz="1800"/>
            </a:pPr>
            <a:r>
              <a:rPr sz="3600" u="sng">
                <a:hlinkClick r:id="rId8" invalidUrl="" action="" tgtFrame="" tooltip="" history="1" highlightClick="0" endSnd="0"/>
              </a:rPr>
              <a:t>semageek.com</a:t>
            </a:r>
            <a:r>
              <a:rPr sz="3600"/>
              <a:t>, </a:t>
            </a:r>
            <a:r>
              <a:rPr sz="3600" u="sng">
                <a:hlinkClick r:id="rId9" invalidUrl="" action="" tgtFrame="" tooltip="" history="1" highlightClick="0" endSnd="0"/>
              </a:rPr>
              <a:t>lextronic.fr</a:t>
            </a:r>
            <a:r>
              <a:rPr sz="3600"/>
              <a:t> </a:t>
            </a:r>
            <a:endParaRPr sz="3600"/>
          </a:p>
          <a:p>
            <a:pPr lvl="0">
              <a:defRPr sz="1800"/>
            </a:pPr>
            <a:r>
              <a:rPr sz="3600"/>
              <a:t>China: </a:t>
            </a:r>
            <a:r>
              <a:rPr sz="3600" u="sng">
                <a:hlinkClick r:id="rId10" invalidUrl="" action="" tgtFrame="" tooltip="" history="1" highlightClick="0" endSnd="0"/>
              </a:rPr>
              <a:t>aliexpress.com</a:t>
            </a:r>
            <a:endParaRPr sz="3600"/>
          </a:p>
          <a:p>
            <a:pPr lvl="0">
              <a:defRPr sz="1800"/>
            </a:pPr>
            <a:r>
              <a:rPr sz="3600" u="sng">
                <a:hlinkClick r:id="rId11" invalidUrl="" action="" tgtFrame="" tooltip="" history="1" highlightClick="0" endSnd="0"/>
              </a:rPr>
              <a:t>http://letmeknow.fr/blog</a:t>
            </a:r>
            <a:r>
              <a:rPr sz="3600"/>
              <a:t> 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Beacons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iBeacon exploite les capacités du Bluetooth LE</a:t>
            </a:r>
          </a:p>
        </p:txBody>
      </p:sp>
      <p:pic>
        <p:nvPicPr>
          <p:cNvPr id="3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1100" y="730250"/>
            <a:ext cx="8102600" cy="572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BLE</a:t>
            </a:r>
          </a:p>
        </p:txBody>
      </p:sp>
      <p:sp>
        <p:nvSpPr>
          <p:cNvPr id="40" name="Shape 40"/>
          <p:cNvSpPr/>
          <p:nvPr>
            <p:ph type="body" idx="1"/>
          </p:nvPr>
        </p:nvSpPr>
        <p:spPr>
          <a:xfrm>
            <a:off x="952500" y="2603500"/>
            <a:ext cx="11099800" cy="2340075"/>
          </a:xfrm>
          <a:prstGeom prst="rect">
            <a:avLst/>
          </a:prstGeom>
        </p:spPr>
        <p:txBody>
          <a:bodyPr/>
          <a:lstStyle/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Bluetooth 4.0: Bluetooth Smart, Bluetooth Low Energy</a:t>
            </a:r>
            <a:endParaRPr sz="2916"/>
          </a:p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Portée max 100m, pas de pairing, fonctionne a l’intérieur</a:t>
            </a:r>
            <a:endParaRPr sz="2916"/>
          </a:p>
          <a:p>
            <a:pPr lvl="0" marL="360045" indent="-360045" defTabSz="473201">
              <a:spcBef>
                <a:spcPts val="3400"/>
              </a:spcBef>
              <a:defRPr sz="1800"/>
            </a:pPr>
            <a:r>
              <a:rPr sz="2916"/>
              <a:t>Economique en batterie et pas chère</a:t>
            </a:r>
          </a:p>
        </p:txBody>
      </p:sp>
      <p:pic>
        <p:nvPicPr>
          <p:cNvPr id="4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200" y="6140450"/>
            <a:ext cx="3841376" cy="1987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4804" y="4580086"/>
            <a:ext cx="1685593" cy="3433614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/>
          <p:nvPr/>
        </p:nvSpPr>
        <p:spPr>
          <a:xfrm>
            <a:off x="10825124" y="5877793"/>
            <a:ext cx="90495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/>
            </a:pPr>
            <a:r>
              <a:rPr sz="2400"/>
              <a:t>Hi</a:t>
            </a:r>
            <a:endParaRPr sz="2400"/>
          </a:p>
          <a:p>
            <a:pPr lvl="0">
              <a:defRPr sz="1800"/>
            </a:pPr>
            <a:r>
              <a:rPr sz="2400"/>
              <a:t>there!</a:t>
            </a:r>
          </a:p>
        </p:txBody>
      </p:sp>
      <p:sp>
        <p:nvSpPr>
          <p:cNvPr id="44" name="Shape 44"/>
          <p:cNvSpPr/>
          <p:nvPr/>
        </p:nvSpPr>
        <p:spPr>
          <a:xfrm>
            <a:off x="4909277" y="7074693"/>
            <a:ext cx="5422825" cy="1"/>
          </a:xfrm>
          <a:prstGeom prst="line">
            <a:avLst/>
          </a:prstGeom>
          <a:ln w="38100">
            <a:solidFill>
              <a:srgbClr val="85888D"/>
            </a:solidFill>
            <a:custDash>
              <a:ds d="200000" sp="200000"/>
            </a:custDash>
            <a:miter lim="400000"/>
            <a:headEnd type="oval"/>
            <a:tailEnd type="oval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5" name="Shape 45"/>
          <p:cNvSpPr/>
          <p:nvPr/>
        </p:nvSpPr>
        <p:spPr>
          <a:xfrm>
            <a:off x="341883" y="7708900"/>
            <a:ext cx="475183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Transmission de </a:t>
            </a:r>
            <a:endParaRPr sz="3000"/>
          </a:p>
          <a:p>
            <a:pPr lvl="0">
              <a:defRPr sz="1800"/>
            </a:pPr>
            <a:r>
              <a:rPr sz="3000"/>
              <a:t>petits packets de données</a:t>
            </a:r>
            <a:endParaRPr sz="3000"/>
          </a:p>
          <a:p>
            <a:pPr lvl="0">
              <a:defRPr sz="1800"/>
            </a:pPr>
            <a:r>
              <a:rPr sz="3000"/>
              <a:t>20ms - 10s</a:t>
            </a:r>
          </a:p>
        </p:txBody>
      </p:sp>
      <p:sp>
        <p:nvSpPr>
          <p:cNvPr id="46" name="Shape 46"/>
          <p:cNvSpPr/>
          <p:nvPr/>
        </p:nvSpPr>
        <p:spPr>
          <a:xfrm>
            <a:off x="7681087" y="8026399"/>
            <a:ext cx="516102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000"/>
              <a:t>Réveil les “listeners” pour</a:t>
            </a:r>
            <a:endParaRPr sz="3000"/>
          </a:p>
          <a:p>
            <a:pPr lvl="0">
              <a:defRPr sz="1800"/>
            </a:pPr>
            <a:r>
              <a:rPr sz="3000"/>
              <a:t>leur faire savoir leur presence</a:t>
            </a:r>
          </a:p>
        </p:txBody>
      </p:sp>
      <p:sp>
        <p:nvSpPr>
          <p:cNvPr id="47" name="Shape 47"/>
          <p:cNvSpPr/>
          <p:nvPr/>
        </p:nvSpPr>
        <p:spPr>
          <a:xfrm>
            <a:off x="817251" y="5151544"/>
            <a:ext cx="4137274" cy="3965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 cap="rnd">
            <a:solidFill>
              <a:srgbClr val="51A7F9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8" name="Shape 48"/>
          <p:cNvSpPr/>
          <p:nvPr/>
        </p:nvSpPr>
        <p:spPr>
          <a:xfrm>
            <a:off x="-4089396" y="103131"/>
            <a:ext cx="13950568" cy="13943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 cap="rnd">
            <a:solidFill>
              <a:srgbClr val="51A7F9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49" name="Shape 49"/>
          <p:cNvSpPr/>
          <p:nvPr/>
        </p:nvSpPr>
        <p:spPr>
          <a:xfrm>
            <a:off x="-1560608" y="2629321"/>
            <a:ext cx="8892992" cy="8890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 cap="rnd">
            <a:solidFill>
              <a:srgbClr val="51A7F9"/>
            </a:solidFill>
            <a:custDash>
              <a:ds d="100000" sp="200000"/>
            </a:custDash>
            <a:round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iBeacon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952500" y="2603500"/>
            <a:ext cx="11099800" cy="4341416"/>
          </a:xfrm>
          <a:prstGeom prst="rect">
            <a:avLst/>
          </a:prstGeom>
        </p:spPr>
        <p:txBody>
          <a:bodyPr/>
          <a:lstStyle/>
          <a:p>
            <a:pPr lvl="0" marL="324485" indent="-324485" defTabSz="426466">
              <a:spcBef>
                <a:spcPts val="3000"/>
              </a:spcBef>
              <a:defRPr sz="1800"/>
            </a:pPr>
            <a:r>
              <a:rPr sz="2628"/>
              <a:t>Transmet des packets de data a intervales réguliers:</a:t>
            </a:r>
            <a:endParaRPr sz="2628"/>
          </a:p>
          <a:p>
            <a:pPr lvl="1" marL="648970" indent="-324485" defTabSz="426466">
              <a:spcBef>
                <a:spcPts val="3000"/>
              </a:spcBef>
              <a:defRPr sz="1800"/>
            </a:pPr>
            <a:r>
              <a:rPr sz="2628"/>
              <a:t>toutes les 20ms - 10s</a:t>
            </a:r>
            <a:endParaRPr sz="2628"/>
          </a:p>
          <a:p>
            <a:pPr lvl="1" marL="648970" indent="-324485" defTabSz="426466">
              <a:spcBef>
                <a:spcPts val="3000"/>
              </a:spcBef>
              <a:defRPr sz="1800"/>
            </a:pPr>
            <a:r>
              <a:rPr sz="2628"/>
              <a:t>packets de 47 bytes dont le UUID + major + minor</a:t>
            </a:r>
            <a:endParaRPr sz="2628"/>
          </a:p>
          <a:p>
            <a:pPr lvl="0" marL="324485" indent="-324485" defTabSz="426466">
              <a:spcBef>
                <a:spcPts val="3000"/>
              </a:spcBef>
              <a:defRPr sz="1800"/>
            </a:pPr>
            <a:r>
              <a:rPr sz="2628"/>
              <a:t>L’émetteur peut exposer des services et caractéristiques (temperature)</a:t>
            </a:r>
            <a:endParaRPr sz="2628"/>
          </a:p>
          <a:p>
            <a:pPr lvl="0" marL="324485" indent="-324485" defTabSz="426466">
              <a:spcBef>
                <a:spcPts val="3000"/>
              </a:spcBef>
              <a:defRPr sz="1800"/>
            </a:pPr>
            <a:r>
              <a:rPr sz="2628"/>
              <a:t>Le récepteur déduit la proximité avec la puissance du signal (immediate, near, far, unknown)</a:t>
            </a:r>
          </a:p>
        </p:txBody>
      </p:sp>
      <p:graphicFrame>
        <p:nvGraphicFramePr>
          <p:cNvPr id="53" name="Table 53"/>
          <p:cNvGraphicFramePr/>
          <p:nvPr/>
        </p:nvGraphicFramePr>
        <p:xfrm>
          <a:off x="1371600" y="7327900"/>
          <a:ext cx="10152708" cy="194399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269928"/>
                <a:gridCol w="3882779"/>
              </a:tblGrid>
              <a:tr h="388798"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02 01 06 1A FF 4C 00 02 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iBeacon prefix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8798"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B9 40 7F 30 F5 F8 46 6E AF F9 25 55 6B 57 FE 6D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Estimote’s UUID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8798"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00 49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Major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8798"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00 0A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Minor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388798"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C5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algn="l" defTabSz="914400"/>
                      <a:r>
                        <a:rPr sz="2000"/>
                        <a:t>TX Power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TI’s SensorTag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Supporte iBeacon</a:t>
            </a:r>
            <a:endParaRPr sz="2800"/>
          </a:p>
          <a:p>
            <a:pPr lvl="0">
              <a:defRPr sz="1800"/>
            </a:pPr>
            <a:r>
              <a:rPr sz="2800"/>
              <a:t>Température</a:t>
            </a:r>
            <a:endParaRPr sz="2800"/>
          </a:p>
          <a:p>
            <a:pPr lvl="0">
              <a:defRPr sz="1800"/>
            </a:pPr>
            <a:r>
              <a:rPr sz="2800"/>
              <a:t>Humidité</a:t>
            </a:r>
            <a:endParaRPr sz="2800"/>
          </a:p>
          <a:p>
            <a:pPr lvl="0">
              <a:defRPr sz="1800"/>
            </a:pPr>
            <a:r>
              <a:rPr sz="2800"/>
              <a:t>Pression atmosphérique</a:t>
            </a:r>
            <a:endParaRPr sz="2800"/>
          </a:p>
          <a:p>
            <a:pPr lvl="0">
              <a:defRPr sz="1800"/>
            </a:pPr>
            <a:r>
              <a:rPr sz="2800"/>
              <a:t>Accélérateur</a:t>
            </a:r>
            <a:endParaRPr sz="2800"/>
          </a:p>
          <a:p>
            <a:pPr lvl="0">
              <a:defRPr sz="1800"/>
            </a:pPr>
            <a:r>
              <a:rPr sz="2800"/>
              <a:t>Gyroscope</a:t>
            </a:r>
            <a:endParaRPr sz="2800"/>
          </a:p>
          <a:p>
            <a:pPr lvl="0">
              <a:defRPr sz="1800"/>
            </a:pPr>
            <a:r>
              <a:rPr sz="2800"/>
              <a:t>Magnétomètre 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7950" y="4330700"/>
            <a:ext cx="2146300" cy="449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5700" y="2222500"/>
            <a:ext cx="4095750" cy="5471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xfrm>
            <a:off x="1270000" y="71374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Raspberry Pi</a:t>
            </a:r>
          </a:p>
        </p:txBody>
      </p:sp>
      <p:pic>
        <p:nvPicPr>
          <p:cNvPr id="61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9686"/>
            <a:ext cx="13004800" cy="7008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Raspberry Pi 2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93370" indent="-293370" defTabSz="385572">
              <a:spcBef>
                <a:spcPts val="2700"/>
              </a:spcBef>
              <a:defRPr sz="1800"/>
            </a:pP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Nano-ordinateur à processeur 4 coeurs ARMv7 à 900MHz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1Go de mémoire vive 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4 ports USB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Carte Micro-SD (de 16 à 64Go)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Port ethernet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Consommation 350mA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Alimentation 5V</a:t>
            </a:r>
            <a:endParaRPr sz="2376"/>
          </a:p>
          <a:p>
            <a:pPr lvl="0" marL="293370" indent="-293370" defTabSz="385572">
              <a:spcBef>
                <a:spcPts val="2700"/>
              </a:spcBef>
              <a:defRPr sz="1800"/>
            </a:pPr>
            <a:r>
              <a:rPr sz="2376"/>
              <a:t>OS: Debian, Raspbian, Fedora, Kali, Snappy Ubuntu, </a:t>
            </a:r>
            <a:r>
              <a:rPr b="1" sz="2376">
                <a:latin typeface="Helvetica"/>
                <a:ea typeface="Helvetica"/>
                <a:cs typeface="Helvetica"/>
                <a:sym typeface="Helvetica"/>
              </a:rPr>
              <a:t>Windows 10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Applications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Server Web/FTP/NAS/VPN/Torent/Git/Webcam</a:t>
            </a:r>
            <a:endParaRPr sz="3600"/>
          </a:p>
          <a:p>
            <a:pPr lvl="0">
              <a:defRPr sz="1800"/>
            </a:pPr>
            <a:r>
              <a:rPr sz="3600"/>
              <a:t>Station météo</a:t>
            </a:r>
            <a:endParaRPr sz="3600"/>
          </a:p>
          <a:p>
            <a:pPr lvl="0">
              <a:defRPr sz="1800"/>
            </a:pPr>
            <a:r>
              <a:rPr sz="3600"/>
              <a:t>Système de sécurité pour la maison</a:t>
            </a:r>
            <a:endParaRPr sz="3600"/>
          </a:p>
          <a:p>
            <a:pPr lvl="0">
              <a:defRPr sz="1800"/>
            </a:pPr>
            <a:r>
              <a:rPr sz="3600"/>
              <a:t>Un smartphone: le Tyfone</a:t>
            </a:r>
            <a:endParaRPr sz="3600"/>
          </a:p>
          <a:p>
            <a:pPr lvl="0">
              <a:defRPr sz="1800"/>
            </a:pPr>
            <a:r>
              <a:rPr sz="3600"/>
              <a:t>un robot, pc portable, un toaster, un babyphone, un transmetteur FM, un baladeur, console de jeu…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camera-raspberr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4087" y="3043584"/>
            <a:ext cx="2717801" cy="346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Raspberry-Ecran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0799" y="4583310"/>
            <a:ext cx="7620001" cy="571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raspberry-fingerprint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49437" y="6582419"/>
            <a:ext cx="3467101" cy="346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raspberry-gps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7599" y="1204565"/>
            <a:ext cx="2273301" cy="177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raspberry-barometric-pressure-altitud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32141" y="126503"/>
            <a:ext cx="3429001" cy="3200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704849" y="3194050"/>
            <a:ext cx="10287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GPS</a:t>
            </a:r>
          </a:p>
        </p:txBody>
      </p:sp>
      <p:sp>
        <p:nvSpPr>
          <p:cNvPr id="75" name="Shape 75"/>
          <p:cNvSpPr/>
          <p:nvPr/>
        </p:nvSpPr>
        <p:spPr>
          <a:xfrm>
            <a:off x="1365148" y="5086350"/>
            <a:ext cx="17401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Caméra</a:t>
            </a:r>
          </a:p>
        </p:txBody>
      </p:sp>
      <p:sp>
        <p:nvSpPr>
          <p:cNvPr id="76" name="Shape 76"/>
          <p:cNvSpPr/>
          <p:nvPr/>
        </p:nvSpPr>
        <p:spPr>
          <a:xfrm>
            <a:off x="641197" y="7562850"/>
            <a:ext cx="232440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Fingerprint</a:t>
            </a:r>
          </a:p>
        </p:txBody>
      </p:sp>
      <p:sp>
        <p:nvSpPr>
          <p:cNvPr id="77" name="Shape 77"/>
          <p:cNvSpPr/>
          <p:nvPr/>
        </p:nvSpPr>
        <p:spPr>
          <a:xfrm>
            <a:off x="4687823" y="349249"/>
            <a:ext cx="2359153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sz="3600"/>
              <a:t>Baromètre</a:t>
            </a:r>
            <a:endParaRPr sz="3600"/>
          </a:p>
          <a:p>
            <a:pPr lvl="0" algn="l">
              <a:defRPr sz="1800"/>
            </a:pPr>
            <a:r>
              <a:rPr sz="3600"/>
              <a:t>Pression</a:t>
            </a:r>
            <a:endParaRPr sz="3600"/>
          </a:p>
          <a:p>
            <a:pPr lvl="0" algn="l">
              <a:defRPr sz="1800"/>
            </a:pPr>
            <a:r>
              <a:rPr sz="3600"/>
              <a:t>Altitude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